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8" r:id="rId3"/>
    <p:sldId id="277" r:id="rId4"/>
    <p:sldId id="260" r:id="rId5"/>
    <p:sldId id="267" r:id="rId6"/>
    <p:sldId id="268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D630"/>
    <a:srgbClr val="375929"/>
    <a:srgbClr val="A50021"/>
    <a:srgbClr val="D81853"/>
    <a:srgbClr val="EF8511"/>
    <a:srgbClr val="25E5FF"/>
    <a:srgbClr val="C42C3A"/>
    <a:srgbClr val="000099"/>
    <a:srgbClr val="B83881"/>
    <a:srgbClr val="B21E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170270882734045"/>
          <c:y val="0.26084350664181361"/>
          <c:w val="0.86152592008798234"/>
          <c:h val="0.73915649335818667"/>
        </c:manualLayout>
      </c:layout>
      <c:barChart>
        <c:barDir val="bar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 </c:v>
                </c:pt>
              </c:strCache>
            </c:strRef>
          </c:tx>
          <c:dLbls>
            <c:showVal val="1"/>
          </c:dLbls>
          <c:val>
            <c:numRef>
              <c:f>Лист1!$A$2:$A$5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Поиск кабинета</c:v>
                </c:pt>
              </c:strCache>
            </c:strRef>
          </c:tx>
          <c:dLbls>
            <c:showVal val="1"/>
          </c:dLbls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Сопровождение уч-ся</c:v>
                </c:pt>
              </c:strCache>
            </c:strRef>
          </c:tx>
          <c:dLbls>
            <c:showVal val="1"/>
          </c:dLbls>
          <c:val>
            <c:numRef>
              <c:f>Лист1!$C$2:$C$5</c:f>
              <c:numCache>
                <c:formatCode>General</c:formatCode>
                <c:ptCount val="4"/>
                <c:pt idx="0">
                  <c:v>360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1</c:v>
                </c:pt>
              </c:strCache>
            </c:strRef>
          </c:tx>
          <c:dLbls>
            <c:showVal val="1"/>
          </c:dLbls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axId val="95419008"/>
        <c:axId val="79827328"/>
      </c:barChart>
      <c:catAx>
        <c:axId val="95419008"/>
        <c:scaling>
          <c:orientation val="minMax"/>
        </c:scaling>
        <c:axPos val="l"/>
        <c:majorTickMark val="none"/>
        <c:tickLblPos val="nextTo"/>
        <c:crossAx val="79827328"/>
        <c:crosses val="autoZero"/>
        <c:auto val="1"/>
        <c:lblAlgn val="ctr"/>
        <c:lblOffset val="100"/>
      </c:catAx>
      <c:valAx>
        <c:axId val="79827328"/>
        <c:scaling>
          <c:orientation val="minMax"/>
          <c:max val="55"/>
          <c:min val="0"/>
        </c:scaling>
        <c:delete val="1"/>
        <c:axPos val="b"/>
        <c:numFmt formatCode="General" sourceLinked="1"/>
        <c:majorTickMark val="none"/>
        <c:tickLblPos val="nextTo"/>
        <c:crossAx val="95419008"/>
        <c:crosses val="autoZero"/>
        <c:crossBetween val="between"/>
        <c:majorUnit val="5"/>
        <c:minorUnit val="0.2"/>
      </c:valAx>
      <c:spPr>
        <a:solidFill>
          <a:srgbClr val="8064A2">
            <a:lumMod val="20000"/>
            <a:lumOff val="80000"/>
            <a:alpha val="0"/>
          </a:srgbClr>
        </a:solidFill>
        <a:ln>
          <a:noFill/>
        </a:ln>
      </c:spPr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0710C-AEFE-4CE7-A50D-3A87E1EA7925}" type="doc">
      <dgm:prSet loTypeId="urn:microsoft.com/office/officeart/2005/8/layout/pyramid1" loCatId="pyramid" qsTypeId="urn:microsoft.com/office/officeart/2005/8/quickstyle/3d2" qsCatId="3D" csTypeId="urn:microsoft.com/office/officeart/2005/8/colors/colorful2" csCatId="colorful" phldr="1"/>
      <dgm:spPr/>
    </dgm:pt>
    <dgm:pt modelId="{AB54CCE1-EA62-4C0E-A04D-5293F63983E8}">
      <dgm:prSet phldrT="[Текст]"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Не выявлены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D1DAA83D-DAAF-48FF-A0E2-82DF4E18B682}" type="parTrans" cxnId="{B9296ACE-0E2A-4C30-970A-1A9401380BD6}">
      <dgm:prSet/>
      <dgm:spPr/>
      <dgm:t>
        <a:bodyPr/>
        <a:lstStyle/>
        <a:p>
          <a:endParaRPr lang="ru-RU"/>
        </a:p>
      </dgm:t>
    </dgm:pt>
    <dgm:pt modelId="{D8E7ACDA-D0F2-4AC4-8936-4CDA314C9EDB}" type="sibTrans" cxnId="{B9296ACE-0E2A-4C30-970A-1A9401380BD6}">
      <dgm:prSet/>
      <dgm:spPr/>
      <dgm:t>
        <a:bodyPr/>
        <a:lstStyle/>
        <a:p>
          <a:endParaRPr lang="ru-RU"/>
        </a:p>
      </dgm:t>
    </dgm:pt>
    <dgm:pt modelId="{1C481B74-32D5-4A85-84CB-A8D1DA934724}">
      <dgm:prSet phldrT="[Текст]"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Отсутствие стандартизированных требований к визуализации пространства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D59E6AF0-539E-4D99-AE90-69941A52FD18}" type="parTrans" cxnId="{813A6735-46A4-47D8-9D2F-E9B453949255}">
      <dgm:prSet/>
      <dgm:spPr/>
      <dgm:t>
        <a:bodyPr/>
        <a:lstStyle/>
        <a:p>
          <a:endParaRPr lang="ru-RU"/>
        </a:p>
      </dgm:t>
    </dgm:pt>
    <dgm:pt modelId="{B27394AB-CCF8-4594-9A51-B9B50B665AA1}" type="sibTrans" cxnId="{813A6735-46A4-47D8-9D2F-E9B453949255}">
      <dgm:prSet/>
      <dgm:spPr/>
      <dgm:t>
        <a:bodyPr/>
        <a:lstStyle/>
        <a:p>
          <a:endParaRPr lang="ru-RU"/>
        </a:p>
      </dgm:t>
    </dgm:pt>
    <dgm:pt modelId="{2012E769-3E13-4F0D-9105-7E4201F6D104}">
      <dgm:prSet phldrT="[Текст]" custT="1"/>
      <dgm:spPr/>
      <dgm:t>
        <a:bodyPr/>
        <a:lstStyle/>
        <a:p>
          <a:pPr algn="l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1.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Отсутствие визуализации школьного пространства</a:t>
          </a:r>
        </a:p>
        <a:p>
          <a:pPr algn="l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2.  Большие временные потери на сопровождение учащихся</a:t>
          </a:r>
        </a:p>
        <a:p>
          <a:pPr algn="l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3.  Временные потери на поиск нужного кабинета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9826D391-7A28-43BF-BC19-0A80EA6F0331}" type="parTrans" cxnId="{DD881E79-7A69-48C6-9846-C9DCCF2D4EB0}">
      <dgm:prSet/>
      <dgm:spPr/>
      <dgm:t>
        <a:bodyPr/>
        <a:lstStyle/>
        <a:p>
          <a:endParaRPr lang="ru-RU"/>
        </a:p>
      </dgm:t>
    </dgm:pt>
    <dgm:pt modelId="{5A58D4BA-3CF1-40FC-8FF7-C8A41343842B}" type="sibTrans" cxnId="{DD881E79-7A69-48C6-9846-C9DCCF2D4EB0}">
      <dgm:prSet/>
      <dgm:spPr/>
      <dgm:t>
        <a:bodyPr/>
        <a:lstStyle/>
        <a:p>
          <a:endParaRPr lang="ru-RU"/>
        </a:p>
      </dgm:t>
    </dgm:pt>
    <dgm:pt modelId="{2B09260D-8F3F-4AFD-8C85-8ACB57727E01}" type="pres">
      <dgm:prSet presAssocID="{D100710C-AEFE-4CE7-A50D-3A87E1EA7925}" presName="Name0" presStyleCnt="0">
        <dgm:presLayoutVars>
          <dgm:dir/>
          <dgm:animLvl val="lvl"/>
          <dgm:resizeHandles val="exact"/>
        </dgm:presLayoutVars>
      </dgm:prSet>
      <dgm:spPr/>
    </dgm:pt>
    <dgm:pt modelId="{8CA3092F-FFB4-4ECF-9A01-0ED875EC53DB}" type="pres">
      <dgm:prSet presAssocID="{AB54CCE1-EA62-4C0E-A04D-5293F63983E8}" presName="Name8" presStyleCnt="0"/>
      <dgm:spPr/>
    </dgm:pt>
    <dgm:pt modelId="{82421289-C165-4147-BCA0-2447367074E1}" type="pres">
      <dgm:prSet presAssocID="{AB54CCE1-EA62-4C0E-A04D-5293F63983E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2B40E-0B26-4357-9C2B-29F1563E2059}" type="pres">
      <dgm:prSet presAssocID="{AB54CCE1-EA62-4C0E-A04D-5293F63983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CD202-F0FA-470E-931D-4C7980A5CAA9}" type="pres">
      <dgm:prSet presAssocID="{1C481B74-32D5-4A85-84CB-A8D1DA934724}" presName="Name8" presStyleCnt="0"/>
      <dgm:spPr/>
    </dgm:pt>
    <dgm:pt modelId="{86A0BCBA-79D9-4CA0-B284-092CAB2EFFC2}" type="pres">
      <dgm:prSet presAssocID="{1C481B74-32D5-4A85-84CB-A8D1DA93472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A3177-8B81-4A1F-A876-4FDACF0D6D5F}" type="pres">
      <dgm:prSet presAssocID="{1C481B74-32D5-4A85-84CB-A8D1DA9347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E5431-36CB-4268-994A-258F71259952}" type="pres">
      <dgm:prSet presAssocID="{2012E769-3E13-4F0D-9105-7E4201F6D104}" presName="Name8" presStyleCnt="0"/>
      <dgm:spPr/>
    </dgm:pt>
    <dgm:pt modelId="{169045D8-39E0-4305-B820-1B91D1F6BF3A}" type="pres">
      <dgm:prSet presAssocID="{2012E769-3E13-4F0D-9105-7E4201F6D104}" presName="level" presStyleLbl="node1" presStyleIdx="2" presStyleCnt="3" custLinFactNeighborY="22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B3295-AA54-468A-8BB8-008AC2D2B072}" type="pres">
      <dgm:prSet presAssocID="{2012E769-3E13-4F0D-9105-7E4201F6D1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296ACE-0E2A-4C30-970A-1A9401380BD6}" srcId="{D100710C-AEFE-4CE7-A50D-3A87E1EA7925}" destId="{AB54CCE1-EA62-4C0E-A04D-5293F63983E8}" srcOrd="0" destOrd="0" parTransId="{D1DAA83D-DAAF-48FF-A0E2-82DF4E18B682}" sibTransId="{D8E7ACDA-D0F2-4AC4-8936-4CDA314C9EDB}"/>
    <dgm:cxn modelId="{976A713B-6F8E-47CD-8991-9B3B96712C8B}" type="presOf" srcId="{1C481B74-32D5-4A85-84CB-A8D1DA934724}" destId="{86A0BCBA-79D9-4CA0-B284-092CAB2EFFC2}" srcOrd="0" destOrd="0" presId="urn:microsoft.com/office/officeart/2005/8/layout/pyramid1"/>
    <dgm:cxn modelId="{F4668873-9DC6-4908-B40A-3D1260A75351}" type="presOf" srcId="{AB54CCE1-EA62-4C0E-A04D-5293F63983E8}" destId="{82421289-C165-4147-BCA0-2447367074E1}" srcOrd="0" destOrd="0" presId="urn:microsoft.com/office/officeart/2005/8/layout/pyramid1"/>
    <dgm:cxn modelId="{906B2BF8-B054-4598-BEDF-EB4C8450AE7B}" type="presOf" srcId="{2012E769-3E13-4F0D-9105-7E4201F6D104}" destId="{169045D8-39E0-4305-B820-1B91D1F6BF3A}" srcOrd="0" destOrd="0" presId="urn:microsoft.com/office/officeart/2005/8/layout/pyramid1"/>
    <dgm:cxn modelId="{30CBA672-CE86-4801-98E8-DEECA415CB80}" type="presOf" srcId="{2012E769-3E13-4F0D-9105-7E4201F6D104}" destId="{4F6B3295-AA54-468A-8BB8-008AC2D2B072}" srcOrd="1" destOrd="0" presId="urn:microsoft.com/office/officeart/2005/8/layout/pyramid1"/>
    <dgm:cxn modelId="{54AD1668-41C3-4639-80FF-0D7E10462B7B}" type="presOf" srcId="{AB54CCE1-EA62-4C0E-A04D-5293F63983E8}" destId="{B1C2B40E-0B26-4357-9C2B-29F1563E2059}" srcOrd="1" destOrd="0" presId="urn:microsoft.com/office/officeart/2005/8/layout/pyramid1"/>
    <dgm:cxn modelId="{93907060-EB0E-4113-8EC0-1EC8B64C4EFD}" type="presOf" srcId="{1C481B74-32D5-4A85-84CB-A8D1DA934724}" destId="{4C4A3177-8B81-4A1F-A876-4FDACF0D6D5F}" srcOrd="1" destOrd="0" presId="urn:microsoft.com/office/officeart/2005/8/layout/pyramid1"/>
    <dgm:cxn modelId="{6135EA81-3B22-46F8-A286-11CF9D587371}" type="presOf" srcId="{D100710C-AEFE-4CE7-A50D-3A87E1EA7925}" destId="{2B09260D-8F3F-4AFD-8C85-8ACB57727E01}" srcOrd="0" destOrd="0" presId="urn:microsoft.com/office/officeart/2005/8/layout/pyramid1"/>
    <dgm:cxn modelId="{DD881E79-7A69-48C6-9846-C9DCCF2D4EB0}" srcId="{D100710C-AEFE-4CE7-A50D-3A87E1EA7925}" destId="{2012E769-3E13-4F0D-9105-7E4201F6D104}" srcOrd="2" destOrd="0" parTransId="{9826D391-7A28-43BF-BC19-0A80EA6F0331}" sibTransId="{5A58D4BA-3CF1-40FC-8FF7-C8A41343842B}"/>
    <dgm:cxn modelId="{813A6735-46A4-47D8-9D2F-E9B453949255}" srcId="{D100710C-AEFE-4CE7-A50D-3A87E1EA7925}" destId="{1C481B74-32D5-4A85-84CB-A8D1DA934724}" srcOrd="1" destOrd="0" parTransId="{D59E6AF0-539E-4D99-AE90-69941A52FD18}" sibTransId="{B27394AB-CCF8-4594-9A51-B9B50B665AA1}"/>
    <dgm:cxn modelId="{7D146545-E8E2-4BF1-AEBB-7E99C792F6B5}" type="presParOf" srcId="{2B09260D-8F3F-4AFD-8C85-8ACB57727E01}" destId="{8CA3092F-FFB4-4ECF-9A01-0ED875EC53DB}" srcOrd="0" destOrd="0" presId="urn:microsoft.com/office/officeart/2005/8/layout/pyramid1"/>
    <dgm:cxn modelId="{A4B2A493-D481-4708-BCDA-9C4B1A59E46C}" type="presParOf" srcId="{8CA3092F-FFB4-4ECF-9A01-0ED875EC53DB}" destId="{82421289-C165-4147-BCA0-2447367074E1}" srcOrd="0" destOrd="0" presId="urn:microsoft.com/office/officeart/2005/8/layout/pyramid1"/>
    <dgm:cxn modelId="{23503C8C-B3C5-4B02-8C7C-DCA9CBDEFE5C}" type="presParOf" srcId="{8CA3092F-FFB4-4ECF-9A01-0ED875EC53DB}" destId="{B1C2B40E-0B26-4357-9C2B-29F1563E2059}" srcOrd="1" destOrd="0" presId="urn:microsoft.com/office/officeart/2005/8/layout/pyramid1"/>
    <dgm:cxn modelId="{7324F229-AFFA-4D98-BB8D-4F1709B486E4}" type="presParOf" srcId="{2B09260D-8F3F-4AFD-8C85-8ACB57727E01}" destId="{328CD202-F0FA-470E-931D-4C7980A5CAA9}" srcOrd="1" destOrd="0" presId="urn:microsoft.com/office/officeart/2005/8/layout/pyramid1"/>
    <dgm:cxn modelId="{5AD09737-E340-4918-9DD5-F1C35BAC7A80}" type="presParOf" srcId="{328CD202-F0FA-470E-931D-4C7980A5CAA9}" destId="{86A0BCBA-79D9-4CA0-B284-092CAB2EFFC2}" srcOrd="0" destOrd="0" presId="urn:microsoft.com/office/officeart/2005/8/layout/pyramid1"/>
    <dgm:cxn modelId="{BF8FF733-BC40-45C6-99CE-8676D3E25096}" type="presParOf" srcId="{328CD202-F0FA-470E-931D-4C7980A5CAA9}" destId="{4C4A3177-8B81-4A1F-A876-4FDACF0D6D5F}" srcOrd="1" destOrd="0" presId="urn:microsoft.com/office/officeart/2005/8/layout/pyramid1"/>
    <dgm:cxn modelId="{518A0043-F9E3-4FB2-8490-4389F8F15EBB}" type="presParOf" srcId="{2B09260D-8F3F-4AFD-8C85-8ACB57727E01}" destId="{1A3E5431-36CB-4268-994A-258F71259952}" srcOrd="2" destOrd="0" presId="urn:microsoft.com/office/officeart/2005/8/layout/pyramid1"/>
    <dgm:cxn modelId="{A167254F-55E7-4165-BEEE-9F5E9A59C869}" type="presParOf" srcId="{1A3E5431-36CB-4268-994A-258F71259952}" destId="{169045D8-39E0-4305-B820-1B91D1F6BF3A}" srcOrd="0" destOrd="0" presId="urn:microsoft.com/office/officeart/2005/8/layout/pyramid1"/>
    <dgm:cxn modelId="{D163E103-B0A0-47CB-B6CD-705AE5F545AA}" type="presParOf" srcId="{1A3E5431-36CB-4268-994A-258F71259952}" destId="{4F6B3295-AA54-468A-8BB8-008AC2D2B072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04429-064E-4CF9-B7A6-021079BA2108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1FC3A-4D30-4313-BFBD-997EF735B3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BACE-31BB-4947-BAEA-9C066D354B2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BACE-31BB-4947-BAEA-9C066D354B2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BACE-31BB-4947-BAEA-9C066D354B29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BACE-31BB-4947-BAEA-9C066D354B29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BACE-31BB-4947-BAEA-9C066D354B29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" name="Shape 15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32566ED0-2ABB-47F0-BB1F-4723BEA9BBA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1189" y="1483784"/>
            <a:ext cx="8328025" cy="51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95351" y="122767"/>
            <a:ext cx="868363" cy="93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10008" y="1484786"/>
            <a:ext cx="7174361" cy="1107965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/>
          </p:nvPr>
        </p:nvSpPr>
        <p:spPr>
          <a:xfrm>
            <a:off x="891105" y="3594393"/>
            <a:ext cx="3600400" cy="553968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/>
          </p:nvPr>
        </p:nvSpPr>
        <p:spPr>
          <a:xfrm>
            <a:off x="2051720" y="121713"/>
            <a:ext cx="1008112" cy="1041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yrga_school8@mail.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51" y="1136651"/>
            <a:ext cx="8513791" cy="2862322"/>
          </a:xfrm>
        </p:spPr>
        <p:txBody>
          <a:bodyPr/>
          <a:lstStyle/>
          <a:p>
            <a:pPr algn="ctr"/>
            <a:r>
              <a:rPr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Создание системы навигации </a:t>
            </a:r>
            <a:br>
              <a:rPr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учащихся 5 классов и их родителей </a:t>
            </a:r>
            <a:br>
              <a:rPr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период адаптации </a:t>
            </a:r>
            <a:br>
              <a:rPr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«Через тернии к звездам»</a:t>
            </a:r>
            <a:endParaRPr sz="360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Объект 2"/>
          <p:cNvSpPr txBox="1">
            <a:spLocks noGrp="1"/>
          </p:cNvSpPr>
          <p:nvPr>
            <p:ph idx="1"/>
          </p:nvPr>
        </p:nvSpPr>
        <p:spPr>
          <a:xfrm>
            <a:off x="0" y="4218518"/>
            <a:ext cx="6618288" cy="830997"/>
          </a:xfrm>
        </p:spPr>
        <p:txBody>
          <a:bodyPr/>
          <a:lstStyle/>
          <a:p>
            <a:pPr>
              <a:buFontTx/>
              <a:buNone/>
            </a:pPr>
            <a:r>
              <a:rPr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b="1">
                <a:solidFill>
                  <a:srgbClr val="1D0C84"/>
                </a:solidFill>
                <a:latin typeface="Times New Roman" pitchFamily="18" charset="0"/>
                <a:cs typeface="Times New Roman" pitchFamily="18" charset="0"/>
              </a:rPr>
              <a:t>МБОУ "</a:t>
            </a:r>
            <a:r>
              <a:rPr b="1" smtClean="0">
                <a:solidFill>
                  <a:srgbClr val="1D0C84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 </a:t>
            </a:r>
            <a:r>
              <a:rPr b="1">
                <a:solidFill>
                  <a:srgbClr val="1D0C84"/>
                </a:solidFill>
                <a:latin typeface="Times New Roman" pitchFamily="18" charset="0"/>
                <a:cs typeface="Times New Roman" pitchFamily="18" charset="0"/>
              </a:rPr>
              <a:t>школа № 8 г.Юрги"</a:t>
            </a:r>
          </a:p>
        </p:txBody>
      </p:sp>
      <p:pic>
        <p:nvPicPr>
          <p:cNvPr id="14340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52" y="0"/>
            <a:ext cx="633412" cy="98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942" y="256275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0" y="214290"/>
            <a:ext cx="8929686" cy="92869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ВИЗУАЛИЗАЦИЯ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14290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214414" y="1214422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21E37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2400" dirty="0">
              <a:solidFill>
                <a:srgbClr val="B21E3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5008" y="1214422"/>
            <a:ext cx="1288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21E37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2400" dirty="0">
              <a:solidFill>
                <a:srgbClr val="B21E37"/>
              </a:solidFill>
            </a:endParaRPr>
          </a:p>
        </p:txBody>
      </p:sp>
      <p:pic>
        <p:nvPicPr>
          <p:cNvPr id="13" name="Рисунок 12" descr="D:\Users\Admin\Desktop\5 С и Навигация\IMG_20210218_1253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Users\Admin\Desktop\5 С и Навигация\IMG_20210221_132459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643050"/>
            <a:ext cx="19288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Users\Admin\Desktop\5 С и Навигация\IMG_20210221_1324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643050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:\Users\Admin\Desktop\5 С и Навигация\IMG_20210221_1323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1643050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D:\Users\Admin\Desktop\5 С и Навигация\IMG_20210221_1309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929066"/>
            <a:ext cx="361569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D:\Users\Admin\Desktop\5 С и Навигация\IMG_20210221_13171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3857628"/>
            <a:ext cx="3540262" cy="24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Users\Admin\Desktop\5 С и Навигация\IMG_20210218_12531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4857760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D:\Users\Admin\Desktop\5 С и Навигация\IMG_20210218_12563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5" y="2714620"/>
            <a:ext cx="1285884" cy="109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0" y="214290"/>
            <a:ext cx="8929686" cy="92869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14290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714612" y="4286256"/>
            <a:ext cx="64293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№8 г.Юрги»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Кемеровская область – Кузбасс, город Юрга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ул. Фестивальная, 7,  тел. 8(38451)45550</a:t>
            </a:r>
          </a:p>
          <a:p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yrga_school8@mail.ru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0" y="2143116"/>
            <a:ext cx="8929686" cy="92869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5929330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https://yschool8.kuz-edu.ru/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1" y="285728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0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D:\Users\Admin\Desktop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412188" cy="57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357166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Admin\Desktop\Бережливая школа\рИСУНКИ команда\depositphotos_150158638-stock-photo-team-sitting-behind-desk-chec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4362391" cy="3142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867800"/>
            <a:ext cx="2331474" cy="1122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" y="214290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КОМАНДА  ПРОЕКТА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357166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1357298"/>
            <a:ext cx="2857520" cy="92869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Arial Narrow" pitchFamily="34" charset="0"/>
                <a:cs typeface="Times New Roman" pitchFamily="18" charset="0"/>
              </a:rPr>
              <a:t>Котова</a:t>
            </a:r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Ольга Михайловна, </a:t>
            </a:r>
          </a:p>
          <a:p>
            <a:pPr algn="ctr">
              <a:defRPr/>
            </a:pPr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зам.директора по УВР</a:t>
            </a:r>
            <a:endParaRPr lang="ru-RU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5500702"/>
            <a:ext cx="3071802" cy="1049571"/>
          </a:xfrm>
          <a:prstGeom prst="rect">
            <a:avLst/>
          </a:prstGeom>
          <a:solidFill>
            <a:srgbClr val="5A4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 smtClean="0"/>
              <a:t>Винокурова</a:t>
            </a:r>
            <a:r>
              <a:rPr lang="ru-RU" sz="2000" b="1" dirty="0" smtClean="0"/>
              <a:t> </a:t>
            </a:r>
          </a:p>
          <a:p>
            <a:pPr algn="ctr">
              <a:defRPr/>
            </a:pPr>
            <a:r>
              <a:rPr lang="ru-RU" sz="2000" b="1" dirty="0" smtClean="0"/>
              <a:t>Евгения Владимировна </a:t>
            </a:r>
            <a:endParaRPr lang="ru-RU" b="1" dirty="0" smtClean="0"/>
          </a:p>
          <a:p>
            <a:pPr algn="ctr">
              <a:defRPr/>
            </a:pPr>
            <a:r>
              <a:rPr lang="ru-RU" b="1" dirty="0" smtClean="0"/>
              <a:t>классный руководитель 5 Б</a:t>
            </a:r>
            <a:endParaRPr lang="ru-RU" b="1" dirty="0"/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5786446" y="1785926"/>
            <a:ext cx="2774950" cy="1047750"/>
          </a:xfrm>
          <a:prstGeom prst="rect">
            <a:avLst/>
          </a:prstGeom>
          <a:noFill/>
        </p:spPr>
        <p:txBody>
          <a:bodyPr lIns="77916" tIns="38958" rIns="77916" bIns="38958"/>
          <a:lstStyle/>
          <a:p>
            <a:pPr marL="135000" indent="-1350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643570" y="5143512"/>
            <a:ext cx="3000396" cy="1000132"/>
          </a:xfrm>
          <a:prstGeom prst="rect">
            <a:avLst/>
          </a:prstGeom>
          <a:solidFill>
            <a:srgbClr val="EF8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45719" rIns="91438" bIns="45719" anchor="ctr"/>
          <a:lstStyle/>
          <a:p>
            <a:pPr algn="ctr">
              <a:defRPr/>
            </a:pPr>
            <a:r>
              <a:rPr lang="ru-RU" sz="2000" b="1" dirty="0" smtClean="0">
                <a:latin typeface="Arial Narrow" pitchFamily="34" charset="0"/>
                <a:cs typeface="Calibri" panose="020F0502020204030204" pitchFamily="34" charset="0"/>
              </a:rPr>
              <a:t>Мехова </a:t>
            </a:r>
          </a:p>
          <a:p>
            <a:pPr algn="ctr">
              <a:defRPr/>
            </a:pPr>
            <a:r>
              <a:rPr lang="ru-RU" b="1" dirty="0" smtClean="0">
                <a:latin typeface="Arial Narrow" pitchFamily="34" charset="0"/>
                <a:cs typeface="Calibri" panose="020F0502020204030204" pitchFamily="34" charset="0"/>
              </a:rPr>
              <a:t>Татьяна Анатольевна, </a:t>
            </a:r>
          </a:p>
          <a:p>
            <a:pPr algn="ctr">
              <a:defRPr/>
            </a:pPr>
            <a:r>
              <a:rPr lang="ru-RU" b="1" dirty="0" smtClean="0">
                <a:latin typeface="Arial Narrow" pitchFamily="34" charset="0"/>
                <a:cs typeface="Calibri" panose="020F0502020204030204" pitchFamily="34" charset="0"/>
              </a:rPr>
              <a:t>зам.директора по УВР</a:t>
            </a:r>
            <a:endParaRPr lang="ru-RU" b="1" dirty="0">
              <a:latin typeface="Arial Narrow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60"/>
          <p:cNvSpPr>
            <a:spLocks noChangeArrowheads="1"/>
          </p:cNvSpPr>
          <p:nvPr/>
        </p:nvSpPr>
        <p:spPr bwMode="auto">
          <a:xfrm rot="10800000" flipV="1">
            <a:off x="6215074" y="3309137"/>
            <a:ext cx="2786082" cy="954105"/>
          </a:xfrm>
          <a:prstGeom prst="rect">
            <a:avLst/>
          </a:prstGeom>
          <a:solidFill>
            <a:srgbClr val="1AD630"/>
          </a:solidFill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altLang="ru-RU" sz="2000" b="1" dirty="0" err="1" smtClean="0">
                <a:solidFill>
                  <a:schemeClr val="bg1"/>
                </a:solidFill>
                <a:latin typeface="Arial Narrow" pitchFamily="34" charset="0"/>
              </a:rPr>
              <a:t>Ожиганова</a:t>
            </a:r>
            <a:endParaRPr lang="ru-RU" altLang="ru-RU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Анастасия Владимировна,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педагог-психолог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60"/>
          <p:cNvSpPr>
            <a:spLocks noChangeArrowheads="1"/>
          </p:cNvSpPr>
          <p:nvPr/>
        </p:nvSpPr>
        <p:spPr bwMode="auto">
          <a:xfrm rot="10800000" flipV="1">
            <a:off x="5857884" y="1500174"/>
            <a:ext cx="2928926" cy="95410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Вагнер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Александр Николаевич,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зам.директора по АХР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60"/>
          <p:cNvSpPr>
            <a:spLocks noChangeArrowheads="1"/>
          </p:cNvSpPr>
          <p:nvPr/>
        </p:nvSpPr>
        <p:spPr bwMode="auto">
          <a:xfrm rot="10800000" flipV="1">
            <a:off x="0" y="4273550"/>
            <a:ext cx="2928926" cy="954105"/>
          </a:xfrm>
          <a:prstGeom prst="rect">
            <a:avLst/>
          </a:prstGeom>
          <a:solidFill>
            <a:srgbClr val="D81853"/>
          </a:solidFill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 Narrow" pitchFamily="34" charset="0"/>
              </a:rPr>
              <a:t>Ханкиладиева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Светлана Николаевна,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зам.директора по ВР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:\Users\Admin\Desktop\5 С и Навигация\IMG-20210223-WA00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142984"/>
            <a:ext cx="321471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H="1">
            <a:off x="1" y="0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0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20600" cy="6326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357166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143504" y="4714885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142984"/>
            <a:ext cx="46434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ПОТЕРЬ/ПРОБЛЕМ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Отсутствие визуализации школьного пространства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Неудобная нумерация кабинетов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Нерациональная трата времени классных руководителей 5-х классов на сопровождение детей ежедневно на каждой перемене в течение первых трех недель обучения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Затруднение в поиске необходимого кабинета, опоздания пятиклассников (при отсутствии сопровождения)</a:t>
            </a:r>
          </a:p>
          <a:p>
            <a:pPr marL="457200" indent="-457200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5.	У педагогов и учащихся  не остается времени на отдых, подготовку к своему уроку</a:t>
            </a:r>
          </a:p>
          <a:p>
            <a:pPr marL="457200" indent="-457200"/>
            <a:endParaRPr lang="ru-RU" sz="1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4342"/>
            <a:ext cx="72866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на поиск кабинета    	       	15 мин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Сопровождение уч-ся	  	      	6 час в неделю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Адаптированных пятиклассников	75%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1142976" y="1397000"/>
          <a:ext cx="6477024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1000100" y="214290"/>
            <a:ext cx="8143900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ПИРАМИДА             ПРОБЛЕМ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14488"/>
            <a:ext cx="2691963" cy="11224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A50021"/>
                </a:solidFill>
                <a:latin typeface="Arial Narrow" pitchFamily="34" charset="0"/>
              </a:rPr>
              <a:t>Проблемы </a:t>
            </a:r>
            <a:br>
              <a:rPr lang="ru-RU" sz="1800" b="1" dirty="0" smtClean="0">
                <a:solidFill>
                  <a:srgbClr val="A50021"/>
                </a:solidFill>
                <a:latin typeface="Arial Narrow" pitchFamily="34" charset="0"/>
              </a:rPr>
            </a:br>
            <a:r>
              <a:rPr lang="ru-RU" sz="1800" b="1" dirty="0" smtClean="0">
                <a:solidFill>
                  <a:srgbClr val="A50021"/>
                </a:solidFill>
                <a:latin typeface="Arial Narrow" pitchFamily="34" charset="0"/>
              </a:rPr>
              <a:t>регионального уровня</a:t>
            </a:r>
            <a:endParaRPr lang="ru-RU" sz="18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357166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85720" y="3214686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Проблемы муниципального уровня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5000636"/>
            <a:ext cx="2213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75929"/>
                </a:solidFill>
                <a:latin typeface="Arial Narrow" pitchFamily="34" charset="0"/>
              </a:rPr>
              <a:t>Проблемы, </a:t>
            </a:r>
          </a:p>
          <a:p>
            <a:r>
              <a:rPr lang="ru-RU" b="1" dirty="0" smtClean="0">
                <a:solidFill>
                  <a:srgbClr val="375929"/>
                </a:solidFill>
                <a:latin typeface="Arial Narrow" pitchFamily="34" charset="0"/>
              </a:rPr>
              <a:t>решающиеся организацией</a:t>
            </a:r>
            <a:endParaRPr lang="ru-RU" b="1" dirty="0">
              <a:solidFill>
                <a:srgbClr val="375929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2000240"/>
            <a:ext cx="285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  <a:latin typeface="Arial Narrow" pitchFamily="34" charset="0"/>
              </a:rPr>
              <a:t>Министерство образования и науки Кузбасса</a:t>
            </a: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15074" y="3214686"/>
            <a:ext cx="2719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Управление образованием города Юрги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00892" y="5000636"/>
            <a:ext cx="2143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75929"/>
                </a:solidFill>
                <a:latin typeface="Arial Narrow" pitchFamily="34" charset="0"/>
              </a:rPr>
              <a:t>МБОУ </a:t>
            </a:r>
          </a:p>
          <a:p>
            <a:r>
              <a:rPr lang="ru-RU" b="1" dirty="0" smtClean="0">
                <a:solidFill>
                  <a:srgbClr val="375929"/>
                </a:solidFill>
                <a:latin typeface="Arial Narrow" pitchFamily="34" charset="0"/>
              </a:rPr>
              <a:t>«СОШ №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8 г.Юрги»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1" y="0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0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20600" cy="6326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КАРТА  ЦЕЛЕВОГО  СОСТОЯНИЯ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714885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000108"/>
            <a:ext cx="46434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РЕШЕНИЕ ПРОБЛЕМ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Новая нумерация кабинетов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Создание навигации (карты,</a:t>
            </a:r>
          </a:p>
          <a:p>
            <a:pPr marL="457200" indent="-457200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указатели и пр.)</a:t>
            </a:r>
          </a:p>
          <a:p>
            <a:pPr marL="457200" indent="-457200">
              <a:buAutoNum type="arabicPeriod" startAt="3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Создание «путеводителя </a:t>
            </a:r>
          </a:p>
          <a:p>
            <a:pPr marL="457200" indent="-457200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по школе»</a:t>
            </a:r>
          </a:p>
          <a:p>
            <a:pPr marL="457200" indent="-457200"/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143248"/>
            <a:ext cx="371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на поиск кабинета    	   7 мин</a:t>
            </a: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Сопровождение уч-ся	  	0 час в неделю</a:t>
            </a: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Адаптированных пятиклассников	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100%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42852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Рисунок 106" descr="D:\Users\Admin\Desktop\5 С и Навигация\IMG-20210223-WA00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285860"/>
            <a:ext cx="49292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0" y="0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0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520600" cy="632638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 МЕРОПРИЯТИЙ ПО УСТРАНЕНИЮ ПРОБЛЕМ</a:t>
            </a:r>
            <a:endParaRPr lang="ru-RU" sz="2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714885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92867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429132"/>
            <a:ext cx="3286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087" y="357166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500174"/>
          <a:ext cx="8143930" cy="5415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8"/>
                <a:gridCol w="2828944"/>
                <a:gridCol w="2243154"/>
                <a:gridCol w="1143008"/>
                <a:gridCol w="1500196"/>
              </a:tblGrid>
              <a:tr h="2740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8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Утверждение состава рабочей группы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нормативно-правовой базы для деятельности рабочей группы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  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Моисеева Н.А., директор школы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8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рабочей группы принципам и использованию инструментов бережливого производства (БП)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Обученность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членов рабочей группы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 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Моисеева Н.А., директор школы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9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Анкетирование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участников образовательных отношений (уч-ся, родители, педагоги)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текущего состояния системы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10.08.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91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механизмов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внедрения системы улучшений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Гантт-график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внедрения системы 5 С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организации хранения лабораторного оборудования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13.08.2020 – 24.08.2020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91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конкретных мероприятий по внедрению системы улучшений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Изготовлены и вручены уч-ся «путеводители по школе»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Изготовлены временные таблички на кабинеты, указатели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01.09.2020 – 30.10.2020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91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итогов. Тиражирование опыта  внедрения системы 5 С на заседаниях школьных методических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объединений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Вовлечение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сотрудников в процессы изменений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базы лучших практик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02.11.2020 – 20.11.2020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9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форм отчетности о ходе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внедрения системы 5 С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Аудит системы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09822" y="866756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57148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785794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План мероприятий по решению проблем (достижению целевого состояния)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0" y="214290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050" dirty="0" smtClean="0"/>
              <a:t>Создание электронной базы об</a:t>
            </a:r>
            <a:endParaRPr lang="ru-RU" sz="10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20600" cy="632638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ДОСТИГНУТЫЕ  РЕЗУЛЬТАТЫ</a:t>
            </a:r>
            <a:endParaRPr lang="ru-RU" sz="2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714885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92867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429132"/>
            <a:ext cx="3286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9822" y="866756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57148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4282" y="642918"/>
          <a:ext cx="8572564" cy="4180152"/>
        </p:xfrm>
        <a:graphic>
          <a:graphicData uri="http://schemas.openxmlformats.org/drawingml/2006/table">
            <a:tbl>
              <a:tblPr firstRow="1" bandRow="1">
                <a:solidFill>
                  <a:srgbClr val="D3B7FB"/>
                </a:solidFill>
                <a:tableStyleId>{5C22544A-7EE6-4342-B048-85BDC9FD1C3A}</a:tableStyleId>
              </a:tblPr>
              <a:tblGrid>
                <a:gridCol w="2143140"/>
                <a:gridCol w="1500198"/>
                <a:gridCol w="1500198"/>
                <a:gridCol w="3429028"/>
              </a:tblGrid>
              <a:tr h="67495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цели/</a:t>
                      </a:r>
                      <a:r>
                        <a:rPr lang="ru-RU" sz="18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результат, эффект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5413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Уменьшение временных затрат у</a:t>
                      </a:r>
                      <a:r>
                        <a:rPr lang="ru-RU" sz="16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учащихся и родителей на поиск нужного кабинета/мин.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2. Исключение временных затрат</a:t>
                      </a:r>
                      <a:r>
                        <a:rPr lang="ru-RU" sz="16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педагогов на сопровождение уч-ся/ часов в неделю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Процент пятиклассников, успешно прошедших адаптацию/  % 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6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системы навигации в образовательном учреждении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процесса адаптации пятиклассников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эмоционально-психологического состояния пятиклассников, их вовлеченности в образовательный процесс</a:t>
                      </a:r>
                      <a:endParaRPr lang="ru-RU" sz="16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087" y="142852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Диаграмма 17"/>
          <p:cNvGraphicFramePr/>
          <p:nvPr/>
        </p:nvGraphicFramePr>
        <p:xfrm>
          <a:off x="1357290" y="4786322"/>
          <a:ext cx="678661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-1" y="214290"/>
            <a:ext cx="9143999" cy="92869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050" dirty="0" smtClean="0"/>
              <a:t>Создание электронной базы об</a:t>
            </a:r>
            <a:endParaRPr lang="ru-RU" sz="10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520600" cy="632638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ДОСТИГНУТЫЕ </a:t>
            </a: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2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714885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92867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429132"/>
            <a:ext cx="3286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57148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C0066"/>
                </a:solidFill>
              </a:rPr>
              <a:t>  </a:t>
            </a:r>
            <a:endParaRPr lang="ru-RU" sz="2000" dirty="0">
              <a:solidFill>
                <a:srgbClr val="CC0066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087" y="142852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85786" y="857232"/>
            <a:ext cx="792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ФОРМИРОВАНИЕ БЕРЕЖЛИВОГО МЫШЛЕНИЯ </a:t>
            </a:r>
            <a:r>
              <a:rPr lang="ru-RU" sz="1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У СОТРУДНИКОВ и ОБУЧАЮЩИХСЯ</a:t>
            </a:r>
            <a:endParaRPr lang="ru-RU" sz="1400" dirty="0">
              <a:solidFill>
                <a:srgbClr val="CC0099"/>
              </a:solidFill>
            </a:endParaRP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 bwMode="auto">
          <a:xfrm>
            <a:off x="500034" y="1071546"/>
            <a:ext cx="2500330" cy="2116138"/>
          </a:xfrm>
          <a:prstGeom prst="rightArrow">
            <a:avLst/>
          </a:prstGeom>
          <a:solidFill>
            <a:schemeClr val="accent4">
              <a:lumMod val="40000"/>
              <a:lumOff val="60000"/>
              <a:alpha val="82000"/>
            </a:schemeClr>
          </a:solidFill>
          <a:ln w="381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rgbClr val="3530A2"/>
                </a:solidFill>
                <a:latin typeface="Times New Roman" pitchFamily="18" charset="0"/>
                <a:cs typeface="Times New Roman" pitchFamily="18" charset="0"/>
              </a:rPr>
              <a:t>	Устранение потерь от перемещений</a:t>
            </a:r>
            <a:endParaRPr lang="ru-RU" b="1" dirty="0">
              <a:solidFill>
                <a:srgbClr val="3530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одержимое 3"/>
          <p:cNvSpPr txBox="1">
            <a:spLocks/>
          </p:cNvSpPr>
          <p:nvPr/>
        </p:nvSpPr>
        <p:spPr bwMode="auto">
          <a:xfrm>
            <a:off x="500034" y="4429133"/>
            <a:ext cx="2643206" cy="2428868"/>
          </a:xfrm>
          <a:prstGeom prst="rightArrow">
            <a:avLst/>
          </a:prstGeom>
          <a:solidFill>
            <a:srgbClr val="1AD630">
              <a:alpha val="82000"/>
            </a:srgbClr>
          </a:solidFill>
          <a:ln w="381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rgbClr val="3530A2"/>
                </a:solidFill>
                <a:latin typeface="Times New Roman" pitchFamily="18" charset="0"/>
                <a:cs typeface="Times New Roman" pitchFamily="18" charset="0"/>
              </a:rPr>
              <a:t>	Создание визуализации пространства</a:t>
            </a:r>
            <a:endParaRPr lang="ru-RU" b="1" dirty="0">
              <a:solidFill>
                <a:srgbClr val="3530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одержимое 3"/>
          <p:cNvSpPr txBox="1">
            <a:spLocks/>
          </p:cNvSpPr>
          <p:nvPr/>
        </p:nvSpPr>
        <p:spPr bwMode="auto">
          <a:xfrm>
            <a:off x="428596" y="2571744"/>
            <a:ext cx="3429024" cy="2643205"/>
          </a:xfrm>
          <a:prstGeom prst="rightArrow">
            <a:avLst/>
          </a:prstGeom>
          <a:solidFill>
            <a:srgbClr val="FFFF00">
              <a:alpha val="82000"/>
            </a:srgbClr>
          </a:solidFill>
          <a:ln w="381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rgbClr val="3530A2"/>
                </a:solidFill>
                <a:latin typeface="Times New Roman" pitchFamily="18" charset="0"/>
                <a:cs typeface="Times New Roman" pitchFamily="18" charset="0"/>
              </a:rPr>
              <a:t>	Высвобождение времени для непосредственной работы с учениками</a:t>
            </a:r>
            <a:endParaRPr lang="ru-RU" b="1" dirty="0">
              <a:solidFill>
                <a:srgbClr val="3530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57522" y="1214422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75929"/>
                </a:solidFill>
                <a:latin typeface="Times New Roman" pitchFamily="18" charset="0"/>
                <a:cs typeface="Times New Roman" pitchFamily="18" charset="0"/>
              </a:rPr>
              <a:t>Диаграмма </a:t>
            </a:r>
            <a:r>
              <a:rPr lang="ru-RU" b="1" dirty="0" smtClean="0">
                <a:solidFill>
                  <a:srgbClr val="37592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375929"/>
                </a:solidFill>
                <a:latin typeface="Times New Roman" pitchFamily="18" charset="0"/>
                <a:cs typeface="Times New Roman" pitchFamily="18" charset="0"/>
              </a:rPr>
              <a:t>спагетти</a:t>
            </a:r>
            <a:r>
              <a:rPr lang="ru-RU" b="1" dirty="0" smtClean="0">
                <a:solidFill>
                  <a:srgbClr val="37592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375929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43372" y="1500174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AD630"/>
                </a:solidFill>
                <a:latin typeface="Times New Roman" pitchFamily="18" charset="0"/>
                <a:cs typeface="Times New Roman" pitchFamily="18" charset="0"/>
              </a:rPr>
              <a:t>ДО			ПОСЛЕ</a:t>
            </a:r>
            <a:endParaRPr lang="ru-RU" dirty="0">
              <a:solidFill>
                <a:srgbClr val="1AD630"/>
              </a:solidFill>
            </a:endParaRPr>
          </a:p>
        </p:txBody>
      </p:sp>
      <p:pic>
        <p:nvPicPr>
          <p:cNvPr id="4098" name="Picture 2" descr="D:\Users\Admin\Desktop\Спагетти навигац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785926"/>
            <a:ext cx="4929190" cy="1643074"/>
          </a:xfrm>
          <a:prstGeom prst="rect">
            <a:avLst/>
          </a:prstGeom>
          <a:noFill/>
        </p:spPr>
      </p:pic>
      <p:pic>
        <p:nvPicPr>
          <p:cNvPr id="19" name="Рисунок 18" descr="D:\Users\Admin\Desktop\5 С и Навигация\IMG_20210218_125202 -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786190"/>
            <a:ext cx="4376578" cy="271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520</Words>
  <PresentationFormat>Экран (4:3)</PresentationFormat>
  <Paragraphs>238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Создание системы навигации  для учащихся 5 классов и их родителей  в период адаптации  «Через тернии к звездам»</vt:lpstr>
      <vt:lpstr>Слайд 2</vt:lpstr>
      <vt:lpstr>Слайд 3</vt:lpstr>
      <vt:lpstr>КАРТА ТЕКУЩЕГО СОСТОЯНИЯ </vt:lpstr>
      <vt:lpstr>Проблемы  регионального уровня</vt:lpstr>
      <vt:lpstr>КАРТА  ЦЕЛЕВОГО  СОСТОЯНИЯ </vt:lpstr>
      <vt:lpstr>ПЛАН МЕРОПРИЯТИЙ ПО УСТРАНЕНИЮ ПРОБЛЕМ</vt:lpstr>
      <vt:lpstr>ДОСТИГНУТЫЕ  РЕЗУЛЬТАТЫ</vt:lpstr>
      <vt:lpstr>ДОСТИГНУТЫЕ РЕЗУЛЬТАТЫ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Admin</cp:lastModifiedBy>
  <cp:revision>92</cp:revision>
  <dcterms:created xsi:type="dcterms:W3CDTF">2021-02-23T07:38:54Z</dcterms:created>
  <dcterms:modified xsi:type="dcterms:W3CDTF">2021-02-23T14:51:18Z</dcterms:modified>
</cp:coreProperties>
</file>